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2" r:id="rId4"/>
    <p:sldId id="283" r:id="rId5"/>
    <p:sldId id="28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w Douglas" initials="AD" lastIdx="3" clrIdx="0">
    <p:extLst>
      <p:ext uri="{19B8F6BF-5375-455C-9EA6-DF929625EA0E}">
        <p15:presenceInfo xmlns:p15="http://schemas.microsoft.com/office/powerpoint/2012/main" userId="f00e315d48384b4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4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1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png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11" Type="http://schemas.openxmlformats.org/officeDocument/2006/relationships/image" Target="../media/image25.wmf"/><Relationship Id="rId5" Type="http://schemas.openxmlformats.org/officeDocument/2006/relationships/image" Target="../media/image19.wmf"/><Relationship Id="rId10" Type="http://schemas.openxmlformats.org/officeDocument/2006/relationships/image" Target="../media/image24.wmf"/><Relationship Id="rId4" Type="http://schemas.openxmlformats.org/officeDocument/2006/relationships/image" Target="../media/image18.wmf"/><Relationship Id="rId9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D7155-AA80-420E-A13D-2CEF33A8EA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41861E-FC22-40DE-A7A7-4A23900CC2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853F1-E839-4128-8785-E42693B58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C4750-474C-441F-9D6F-BBDFB74EF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B50958-8A8D-422C-B1BD-16831DB83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30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117AD-5CFD-48C1-98AB-9E70B124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947DF8-0C9C-4687-9157-00DFE8A96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2B5222-1E17-4F75-9C04-4BEF6CD27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04422-7083-45A9-8150-D6FE987A5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FC2DA-3093-4515-B3CB-10AE383C3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8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435937-1B39-4D9F-B805-9E23F34925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1D77B0-1490-4583-BA5E-3AFD27069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24C1F-D761-47A2-8CAE-1B05E4F4F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20AEA-A3D3-4901-87B9-1F9FDA755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FD7AE4-CCF5-4487-82B4-F1B95FBD5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5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0584C-4668-4DE0-8980-D4C725652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411AC-FEE4-4AF1-A6C8-EAE86FCE3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A4747-F49F-4C2D-981D-638B24FDD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7DD7A-7200-4AFC-9F01-6E2F45A5C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EEEF6-B076-45CD-A74F-A36C81916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54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4EDB6-B8BF-4CE3-AC56-04947516A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FACF9-0187-42C0-AC9D-9E6DE181C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DBA011-F094-4790-A782-A7CBB1149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3E0C5-C76C-4CE6-BFD4-BAEFBF176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4D778-2A65-4725-BECB-3BF549C92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833B-1CC8-4DD1-ABA1-3EEECA14E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DB338-0CB7-434F-A715-31F4002CE3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320A9E-48FB-4F74-AA7A-66FD448D40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F0FC68-A11F-44B0-8144-774ED8226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93267F-60EB-4078-B362-8D4E3CFC2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5F9377-9F63-41B0-8C5A-AD87FBB5B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6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B0841-A76B-465D-9178-EA61F7E01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E25E3-DAFE-42E9-BDF5-D11D482EC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EFF1CA-4F5E-4D9A-97F7-DBCA94CA89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17252E-3970-4323-B3E1-CFE4671C4D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94A0CD-CBF3-44E2-83F4-2A164295E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4C7B7E-ECF7-46C8-AB2E-80DD8845F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03BD51-ABB3-4EDD-A9E9-27AC48F00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875313-9EF5-4B59-97D8-6BDD78F43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55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2ED7E-24F3-45B1-A97D-08C2A4F5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2BC323-F09F-46A2-AD82-1D55E76E6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E689C2-B0B8-4A59-8105-CEFFD403E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571D72-9FA4-4806-A07F-F6695E09B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57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DE8EC4-E731-4808-9C05-D57DCAA77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527397-A16D-4128-964D-49DA31B92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D09B0-CC61-44CE-AEB6-BAA31EAE5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11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F91A0-F514-401D-A745-41FB0664D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43CF5-6C33-4693-BCC1-218277160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EFD72-C535-43B5-AFAA-906D6C2E11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D49AC1-4D04-4F78-BC4A-FD3914D87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BDF16-FB30-433E-82BA-1506ADDF1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1ED6DF-CE9C-4ACA-8232-F74DD9680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627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A5178-4232-46EC-B457-8EF53C336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BDCEED-7FBC-4D30-878E-485FEB5060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DA3490-5756-4D97-9A8D-E6566B079E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7B4D2-5E4E-44DA-B817-8CB37ACD5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E43E49-7C36-48D4-A20D-50764AB24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F72A49-FD1F-4A3C-B2C0-716689A71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04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DFD699-24C9-4E63-AA6A-89D042EEF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31DB8-D489-47A5-929F-A1409A1C6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9DD12-7A89-40D2-85A0-6FE1CF8A7F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DD61D-AAD6-4A4F-9A4A-5B2F37049FFF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9C61C-54AE-4006-BDE8-0016E2D18C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C8972-58D2-4533-8129-1141B83343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81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22.wmf"/><Relationship Id="rId3" Type="http://schemas.openxmlformats.org/officeDocument/2006/relationships/oleObject" Target="../embeddings/oleObject17.bin"/><Relationship Id="rId21" Type="http://schemas.openxmlformats.org/officeDocument/2006/relationships/oleObject" Target="../embeddings/oleObject26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19.wmf"/><Relationship Id="rId17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1.wmf"/><Relationship Id="rId20" Type="http://schemas.openxmlformats.org/officeDocument/2006/relationships/image" Target="../media/image23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21.bin"/><Relationship Id="rId24" Type="http://schemas.openxmlformats.org/officeDocument/2006/relationships/image" Target="../media/image25.wmf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23" Type="http://schemas.openxmlformats.org/officeDocument/2006/relationships/oleObject" Target="../embeddings/oleObject27.bin"/><Relationship Id="rId10" Type="http://schemas.openxmlformats.org/officeDocument/2006/relationships/image" Target="../media/image18.wmf"/><Relationship Id="rId19" Type="http://schemas.openxmlformats.org/officeDocument/2006/relationships/oleObject" Target="../embeddings/oleObject25.bin"/><Relationship Id="rId4" Type="http://schemas.openxmlformats.org/officeDocument/2006/relationships/image" Target="../media/image15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0.wmf"/><Relationship Id="rId22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ABB701BF-90C8-4CAC-AE6D-DD2B4EDAE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434" y="22802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13C240-0567-42A6-8A03-A2669357D2B7}"/>
              </a:ext>
            </a:extLst>
          </p:cNvPr>
          <p:cNvSpPr txBox="1"/>
          <p:nvPr/>
        </p:nvSpPr>
        <p:spPr>
          <a:xfrm>
            <a:off x="4438184" y="725556"/>
            <a:ext cx="3253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B.3 Doppler Effect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B8FB03-277E-4F7E-A764-9FE395B1240F}"/>
              </a:ext>
            </a:extLst>
          </p:cNvPr>
          <p:cNvSpPr txBox="1"/>
          <p:nvPr/>
        </p:nvSpPr>
        <p:spPr>
          <a:xfrm>
            <a:off x="6629399" y="1818573"/>
            <a:ext cx="525582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Last thing to discuss is Doppler effect.  Consider something like an arrow-shaped ambulance on the left, and an arrow-shaped ‘you’ on the right.  The distance between successive wave crests shrinks, in the direction in which ambulance is moving, and expands in opposite direction.  So a </a:t>
            </a:r>
            <a:r>
              <a:rPr lang="en-US" i="1" dirty="0"/>
              <a:t>stationary</a:t>
            </a:r>
            <a:r>
              <a:rPr lang="en-US" dirty="0"/>
              <a:t> observer would hear a smaller wavelength (greater frequency) to the right of the ambulance, and would hear a larger wavelength (smaller frequency) to the left of the ambulance.</a:t>
            </a:r>
          </a:p>
          <a:p>
            <a:endParaRPr lang="en-US" dirty="0"/>
          </a:p>
          <a:p>
            <a:r>
              <a:rPr lang="en-US" dirty="0"/>
              <a:t>If observer is moving towards the ambulance, she would intercept the waves more frequently, and thus hear an even higher frequency; if she were moving away, then she’d hear a lower frequency.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227519-19D9-4FB4-ABB7-1082AB8A8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610" y="1818573"/>
            <a:ext cx="1428944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842F97BD-2EE5-4C0A-B763-E872654436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409490"/>
              </p:ext>
            </p:extLst>
          </p:nvPr>
        </p:nvGraphicFramePr>
        <p:xfrm>
          <a:off x="280988" y="1820863"/>
          <a:ext cx="5543550" cy="431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5" name="Bitmap Image" r:id="rId3" imgW="4960800" imgH="3871080" progId="Paint.Picture">
                  <p:embed/>
                </p:oleObj>
              </mc:Choice>
              <mc:Fallback>
                <p:oleObj name="Bitmap Image" r:id="rId3" imgW="4960800" imgH="387108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988" y="1820863"/>
                        <a:ext cx="5543550" cy="43195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5402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BDCC7A9-350C-46BF-8CD5-551EE509BBD4}"/>
              </a:ext>
            </a:extLst>
          </p:cNvPr>
          <p:cNvSpPr txBox="1"/>
          <p:nvPr/>
        </p:nvSpPr>
        <p:spPr>
          <a:xfrm>
            <a:off x="3319669" y="695739"/>
            <a:ext cx="6017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B.3 Derivation of Doppler Formula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CFA1DA7-10D3-48B7-B39F-AA5432DF0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7359" y="1828799"/>
            <a:ext cx="1794140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2E45C71-3FC4-43A4-8CBB-50724D7951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9009106"/>
              </p:ext>
            </p:extLst>
          </p:nvPr>
        </p:nvGraphicFramePr>
        <p:xfrm>
          <a:off x="5411282" y="4836282"/>
          <a:ext cx="2643188" cy="1433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47" name="Equation" r:id="rId3" imgW="1663560" imgH="901440" progId="Equation.DSMT4">
                  <p:embed/>
                </p:oleObj>
              </mc:Choice>
              <mc:Fallback>
                <p:oleObj name="Equation" r:id="rId3" imgW="1663560" imgH="9014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1282" y="4836282"/>
                        <a:ext cx="2643188" cy="1433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>
            <a:extLst>
              <a:ext uri="{FF2B5EF4-FFF2-40B4-BE49-F238E27FC236}">
                <a16:creationId xmlns:a16="http://schemas.microsoft.com/office/drawing/2014/main" id="{6DBB102E-5DA8-4F2B-9372-402120804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239" y="1746992"/>
            <a:ext cx="21084378" cy="48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BC674AE-EAAB-479D-990D-9A356209A6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5458285"/>
              </p:ext>
            </p:extLst>
          </p:nvPr>
        </p:nvGraphicFramePr>
        <p:xfrm>
          <a:off x="8825198" y="4836282"/>
          <a:ext cx="1463675" cy="155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48" name="Equation" r:id="rId5" imgW="850680" imgH="901440" progId="Equation.DSMT4">
                  <p:embed/>
                </p:oleObj>
              </mc:Choice>
              <mc:Fallback>
                <p:oleObj name="Equation" r:id="rId5" imgW="850680" imgH="9014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25198" y="4836282"/>
                        <a:ext cx="1463675" cy="15541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131D5E9-C7FC-4593-850F-1FD5BD8E2B51}"/>
              </a:ext>
            </a:extLst>
          </p:cNvPr>
          <p:cNvSpPr txBox="1"/>
          <p:nvPr/>
        </p:nvSpPr>
        <p:spPr>
          <a:xfrm>
            <a:off x="5341369" y="1477596"/>
            <a:ext cx="68032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observed period would be the amount of time it takes for two </a:t>
            </a:r>
          </a:p>
          <a:p>
            <a:r>
              <a:rPr lang="en-US" dirty="0"/>
              <a:t>successive wave crests, say the blue and red, to intercept the observer.</a:t>
            </a:r>
          </a:p>
          <a:p>
            <a:r>
              <a:rPr lang="en-US" dirty="0"/>
              <a:t>We can get these times from kinematics.  Let v be the velocity of the </a:t>
            </a:r>
          </a:p>
          <a:p>
            <a:r>
              <a:rPr lang="en-US" dirty="0"/>
              <a:t>wave.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2B7AC9EB-DFB4-4F19-AA26-5A8C39706D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6290785"/>
              </p:ext>
            </p:extLst>
          </p:nvPr>
        </p:nvGraphicFramePr>
        <p:xfrm>
          <a:off x="6328473" y="2777418"/>
          <a:ext cx="2838450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49" name="Equation" r:id="rId7" imgW="1650960" imgH="736560" progId="Equation.DSMT4">
                  <p:embed/>
                </p:oleObj>
              </mc:Choice>
              <mc:Fallback>
                <p:oleObj name="Equation" r:id="rId7" imgW="1650960" imgH="73656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CBC674AE-EAAB-479D-990D-9A356209A6D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8473" y="2777418"/>
                        <a:ext cx="2838450" cy="1270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70C7AA4-18D5-45BC-A118-8A743674BF8A}"/>
              </a:ext>
            </a:extLst>
          </p:cNvPr>
          <p:cNvSpPr txBox="1"/>
          <p:nvPr/>
        </p:nvSpPr>
        <p:spPr>
          <a:xfrm>
            <a:off x="5341369" y="4362024"/>
            <a:ext cx="25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for red to catch obs.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96BD98-3D45-4BF1-94A8-4AC2997EB9F4}"/>
              </a:ext>
            </a:extLst>
          </p:cNvPr>
          <p:cNvSpPr txBox="1"/>
          <p:nvPr/>
        </p:nvSpPr>
        <p:spPr>
          <a:xfrm>
            <a:off x="8672091" y="4379140"/>
            <a:ext cx="2678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for blue to catch obs.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E5B27382-2F60-4EAD-85E6-5A4ED4CB47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0344393"/>
              </p:ext>
            </p:extLst>
          </p:nvPr>
        </p:nvGraphicFramePr>
        <p:xfrm>
          <a:off x="8960801" y="3246740"/>
          <a:ext cx="1311275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50" name="Equation" r:id="rId9" imgW="761760" imgH="177480" progId="Equation.DSMT4">
                  <p:embed/>
                </p:oleObj>
              </mc:Choice>
              <mc:Fallback>
                <p:oleObj name="Equation" r:id="rId9" imgW="761760" imgH="17748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2B7AC9EB-DFB4-4F19-AA26-5A8C39706D9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60801" y="3246740"/>
                        <a:ext cx="1311275" cy="3063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85EC705C-7606-4081-B283-2FA0B0AF17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900189"/>
              </p:ext>
            </p:extLst>
          </p:nvPr>
        </p:nvGraphicFramePr>
        <p:xfrm>
          <a:off x="9261761" y="2778185"/>
          <a:ext cx="1027112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51" name="Equation" r:id="rId11" imgW="596880" imgH="228600" progId="Equation.DSMT4">
                  <p:embed/>
                </p:oleObj>
              </mc:Choice>
              <mc:Fallback>
                <p:oleObj name="Equation" r:id="rId11" imgW="596880" imgH="2286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E5B27382-2F60-4EAD-85E6-5A4ED4CB47F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61761" y="2778185"/>
                        <a:ext cx="1027112" cy="393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6ADE4CFF-C6E9-4027-A670-7C4196E5E1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985055"/>
              </p:ext>
            </p:extLst>
          </p:nvPr>
        </p:nvGraphicFramePr>
        <p:xfrm>
          <a:off x="8742973" y="3641207"/>
          <a:ext cx="1922462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52" name="Equation" r:id="rId13" imgW="1117440" imgH="228600" progId="Equation.DSMT4">
                  <p:embed/>
                </p:oleObj>
              </mc:Choice>
              <mc:Fallback>
                <p:oleObj name="Equation" r:id="rId13" imgW="1117440" imgH="2286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E5B27382-2F60-4EAD-85E6-5A4ED4CB47F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42973" y="3641207"/>
                        <a:ext cx="1922462" cy="393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81CA50B4-C5D0-4C39-A319-16DA1BDE49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5929983"/>
              </p:ext>
            </p:extLst>
          </p:nvPr>
        </p:nvGraphicFramePr>
        <p:xfrm>
          <a:off x="300762" y="1518236"/>
          <a:ext cx="4792657" cy="3734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53" name="Bitmap Image" r:id="rId15" imgW="4960800" imgH="3871080" progId="Paint.Picture">
                  <p:embed/>
                </p:oleObj>
              </mc:Choice>
              <mc:Fallback>
                <p:oleObj name="Bitmap Image" r:id="rId15" imgW="4960800" imgH="3871080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842F97BD-2EE5-4C0A-B763-E872654436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762" y="1518236"/>
                        <a:ext cx="4792657" cy="37344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70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BDCC7A9-350C-46BF-8CD5-551EE509BBD4}"/>
              </a:ext>
            </a:extLst>
          </p:cNvPr>
          <p:cNvSpPr txBox="1"/>
          <p:nvPr/>
        </p:nvSpPr>
        <p:spPr>
          <a:xfrm>
            <a:off x="3319669" y="695739"/>
            <a:ext cx="6971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B.3 Derivation of Doppler Formula (still)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CFA1DA7-10D3-48B7-B39F-AA5432DF0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7359" y="1828799"/>
            <a:ext cx="1794140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DBB102E-5DA8-4F2B-9372-402120804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239" y="1746992"/>
            <a:ext cx="21084378" cy="48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E53CED-0B8C-4852-9A57-09AED75D0776}"/>
              </a:ext>
            </a:extLst>
          </p:cNvPr>
          <p:cNvSpPr txBox="1"/>
          <p:nvPr/>
        </p:nvSpPr>
        <p:spPr>
          <a:xfrm>
            <a:off x="5800110" y="1475216"/>
            <a:ext cx="6130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difference between these two times is the observed period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2067470A-03A6-45BC-8CCE-2B78CD51F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3827" y="2326082"/>
            <a:ext cx="1538976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E58FA752-ECC4-4176-A3C2-9D31DFACD8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3279376"/>
              </p:ext>
            </p:extLst>
          </p:nvPr>
        </p:nvGraphicFramePr>
        <p:xfrm>
          <a:off x="5926138" y="2009775"/>
          <a:ext cx="2636837" cy="180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9" name="Equation" r:id="rId3" imgW="1612800" imgH="1117440" progId="Equation.DSMT4">
                  <p:embed/>
                </p:oleObj>
              </mc:Choice>
              <mc:Fallback>
                <p:oleObj name="Equation" r:id="rId3" imgW="1612800" imgH="11174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6138" y="2009775"/>
                        <a:ext cx="2636837" cy="180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BC485CB6-03B3-41E5-A6E6-52229C515DA1}"/>
              </a:ext>
            </a:extLst>
          </p:cNvPr>
          <p:cNvSpPr txBox="1"/>
          <p:nvPr/>
        </p:nvSpPr>
        <p:spPr>
          <a:xfrm>
            <a:off x="5705939" y="3940903"/>
            <a:ext cx="61625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Taking the reciprocal of both sides gives us the relationship </a:t>
            </a:r>
          </a:p>
          <a:p>
            <a:r>
              <a:rPr lang="en-US" dirty="0"/>
              <a:t>between the frequencies – i.e. the Doppler equation.  And now </a:t>
            </a:r>
          </a:p>
          <a:p>
            <a:r>
              <a:rPr lang="en-US" dirty="0"/>
              <a:t>renaming T as </a:t>
            </a:r>
            <a:r>
              <a:rPr lang="en-US" dirty="0" err="1"/>
              <a:t>T</a:t>
            </a:r>
            <a:r>
              <a:rPr lang="en-US" baseline="-25000" dirty="0" err="1"/>
              <a:t>s</a:t>
            </a:r>
            <a:r>
              <a:rPr lang="en-US" dirty="0"/>
              <a:t>.</a:t>
            </a:r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id="{A7C2BE7A-B06F-4935-AB3E-763CE3D0F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3827" y="5334948"/>
            <a:ext cx="14624562" cy="57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353CC81C-F908-4BA7-BE30-439DC27930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1560360"/>
              </p:ext>
            </p:extLst>
          </p:nvPr>
        </p:nvGraphicFramePr>
        <p:xfrm>
          <a:off x="5800110" y="4991961"/>
          <a:ext cx="5089270" cy="736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0" name="Equation" r:id="rId5" imgW="2946400" imgH="431800" progId="Equation.DSMT4">
                  <p:embed/>
                </p:oleObj>
              </mc:Choice>
              <mc:Fallback>
                <p:oleObj name="Equation" r:id="rId5" imgW="2946400" imgH="431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0110" y="4991961"/>
                        <a:ext cx="5089270" cy="736822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74718CA-4EB2-4AC1-A1A1-09C974EB0691}"/>
              </a:ext>
            </a:extLst>
          </p:cNvPr>
          <p:cNvSpPr txBox="1"/>
          <p:nvPr/>
        </p:nvSpPr>
        <p:spPr>
          <a:xfrm>
            <a:off x="5705939" y="5852992"/>
            <a:ext cx="55512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‘observe’ (ha!) that if source is approaching, tracking, </a:t>
            </a:r>
          </a:p>
          <a:p>
            <a:r>
              <a:rPr lang="en-US" dirty="0"/>
              <a:t>receding from, observer, </a:t>
            </a:r>
            <a:r>
              <a:rPr lang="en-US" dirty="0" err="1"/>
              <a:t>f</a:t>
            </a:r>
            <a:r>
              <a:rPr lang="en-US" baseline="-25000" dirty="0" err="1"/>
              <a:t>o</a:t>
            </a:r>
            <a:r>
              <a:rPr lang="en-US" dirty="0"/>
              <a:t> will be greater than, equal to, </a:t>
            </a:r>
          </a:p>
          <a:p>
            <a:r>
              <a:rPr lang="en-US" dirty="0"/>
              <a:t>less than f</a:t>
            </a:r>
            <a:r>
              <a:rPr lang="en-US" baseline="-25000" dirty="0"/>
              <a:t>s</a:t>
            </a:r>
            <a:endParaRPr lang="en-US" dirty="0"/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F33A12C4-A03C-412D-8D07-28BA0CCBCB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549461"/>
              </p:ext>
            </p:extLst>
          </p:nvPr>
        </p:nvGraphicFramePr>
        <p:xfrm>
          <a:off x="238651" y="1578186"/>
          <a:ext cx="4895176" cy="3814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1" name="Bitmap Image" r:id="rId7" imgW="4960800" imgH="3871080" progId="Paint.Picture">
                  <p:embed/>
                </p:oleObj>
              </mc:Choice>
              <mc:Fallback>
                <p:oleObj name="Bitmap Image" r:id="rId7" imgW="4960800" imgH="3871080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842F97BD-2EE5-4C0A-B763-E872654436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651" y="1578186"/>
                        <a:ext cx="4895176" cy="38143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618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07C1799-6E11-4C41-8DDA-C5BC9FF5D50D}"/>
              </a:ext>
            </a:extLst>
          </p:cNvPr>
          <p:cNvSpPr txBox="1"/>
          <p:nvPr/>
        </p:nvSpPr>
        <p:spPr>
          <a:xfrm>
            <a:off x="717876" y="602371"/>
            <a:ext cx="10282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For example…suppose you’re an opera singer trying to hit a 1200Hz note, but can only manage 1180Hz.  How fast should you run towards your audience so that they hear 1200Hz?  You may suppose that your audience isn’t running away from </a:t>
            </a:r>
            <a:r>
              <a:rPr lang="en-US" i="1" dirty="0">
                <a:solidFill>
                  <a:srgbClr val="0070C0"/>
                </a:solidFill>
              </a:rPr>
              <a:t>you.  </a:t>
            </a:r>
            <a:r>
              <a:rPr lang="en-US" dirty="0">
                <a:solidFill>
                  <a:srgbClr val="0070C0"/>
                </a:solidFill>
              </a:rPr>
              <a:t>And can suppose speed of sound is 343m/s.  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2F39134-F0CC-4286-AE83-36CE7B4107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7909987"/>
              </p:ext>
            </p:extLst>
          </p:nvPr>
        </p:nvGraphicFramePr>
        <p:xfrm>
          <a:off x="844620" y="2126350"/>
          <a:ext cx="1406525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41" name="Equation" r:id="rId3" imgW="825480" imgH="431640" progId="Equation.DSMT4">
                  <p:embed/>
                </p:oleObj>
              </mc:Choice>
              <mc:Fallback>
                <p:oleObj name="Equation" r:id="rId3" imgW="8254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44620" y="2126350"/>
                        <a:ext cx="1406525" cy="735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B12A604-5EA7-48A9-9E28-589BF4756E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8831397"/>
              </p:ext>
            </p:extLst>
          </p:nvPr>
        </p:nvGraphicFramePr>
        <p:xfrm>
          <a:off x="552450" y="2967038"/>
          <a:ext cx="2530475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42" name="Equation" r:id="rId5" imgW="1485720" imgH="431640" progId="Equation.DSMT4">
                  <p:embed/>
                </p:oleObj>
              </mc:Choice>
              <mc:Fallback>
                <p:oleObj name="Equation" r:id="rId5" imgW="1485720" imgH="43164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A2F39134-F0CC-4286-AE83-36CE7B4107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2450" y="2967038"/>
                        <a:ext cx="2530475" cy="735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8BC815C-3448-4C1F-A561-FA3ABFBB85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6872031"/>
              </p:ext>
            </p:extLst>
          </p:nvPr>
        </p:nvGraphicFramePr>
        <p:xfrm>
          <a:off x="844620" y="4637088"/>
          <a:ext cx="3328988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43" name="Equation" r:id="rId7" imgW="1955520" imgH="431640" progId="Equation.DSMT4">
                  <p:embed/>
                </p:oleObj>
              </mc:Choice>
              <mc:Fallback>
                <p:oleObj name="Equation" r:id="rId7" imgW="1955520" imgH="4316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7B12A604-5EA7-48A9-9E28-589BF4756EB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44620" y="4637088"/>
                        <a:ext cx="3328988" cy="73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A3BF761-051D-4E90-9B9A-B37E3F9FE3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308472"/>
              </p:ext>
            </p:extLst>
          </p:nvPr>
        </p:nvGraphicFramePr>
        <p:xfrm>
          <a:off x="554038" y="3900488"/>
          <a:ext cx="1858962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44" name="Equation" r:id="rId9" imgW="1091880" imgH="431640" progId="Equation.DSMT4">
                  <p:embed/>
                </p:oleObj>
              </mc:Choice>
              <mc:Fallback>
                <p:oleObj name="Equation" r:id="rId9" imgW="1091880" imgH="4316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7B12A604-5EA7-48A9-9E28-589BF4756EB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54038" y="3900488"/>
                        <a:ext cx="1858962" cy="73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23">
            <a:extLst>
              <a:ext uri="{FF2B5EF4-FFF2-40B4-BE49-F238E27FC236}">
                <a16:creationId xmlns:a16="http://schemas.microsoft.com/office/drawing/2014/main" id="{CAA2B205-1BEC-420F-A8EB-CE15C259DD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2731" y="195489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11372A49-CA75-4F33-B5A2-CE0208BF8A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0545471"/>
              </p:ext>
            </p:extLst>
          </p:nvPr>
        </p:nvGraphicFramePr>
        <p:xfrm>
          <a:off x="4452731" y="1954899"/>
          <a:ext cx="6392863" cy="181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45" name="Bitmap Image" r:id="rId11" imgW="6393734" imgH="1813717" progId="Paint.Picture">
                  <p:embed/>
                </p:oleObj>
              </mc:Choice>
              <mc:Fallback>
                <p:oleObj name="Bitmap Image" r:id="rId11" imgW="6393734" imgH="1813717" progId="Paint.Picture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731" y="1954899"/>
                        <a:ext cx="6392863" cy="181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453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DDBD3B-440D-47BC-ABD0-BE591777C522}"/>
              </a:ext>
            </a:extLst>
          </p:cNvPr>
          <p:cNvSpPr txBox="1"/>
          <p:nvPr/>
        </p:nvSpPr>
        <p:spPr>
          <a:xfrm>
            <a:off x="6096000" y="423877"/>
            <a:ext cx="57448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And another one.  Taken from frequent experience, alas.  Suppose you’re driving down the road to the right with speed </a:t>
            </a:r>
            <a:r>
              <a:rPr lang="en-US" dirty="0" err="1">
                <a:solidFill>
                  <a:srgbClr val="0070C0"/>
                </a:solidFill>
              </a:rPr>
              <a:t>v</a:t>
            </a:r>
            <a:r>
              <a:rPr lang="en-US" baseline="-25000" dirty="0" err="1">
                <a:solidFill>
                  <a:srgbClr val="0070C0"/>
                </a:solidFill>
              </a:rPr>
              <a:t>car</a:t>
            </a:r>
            <a:r>
              <a:rPr lang="en-US" dirty="0">
                <a:solidFill>
                  <a:srgbClr val="0070C0"/>
                </a:solidFill>
              </a:rPr>
              <a:t>.  Unbeknownst to you, a cop is covertly tracking your movements, measuring your speed with a Doppler gun which we’ll pretend operates on sound waves rather than laser, as is more common now-a-days.  Say he emits a pulse 1100Hz and receives it back at 950Hz.  How fast were you going?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7F706182-616C-4BC5-8124-F320D277E5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2045084"/>
              </p:ext>
            </p:extLst>
          </p:nvPr>
        </p:nvGraphicFramePr>
        <p:xfrm>
          <a:off x="503237" y="2887663"/>
          <a:ext cx="2332038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47" name="Equation" r:id="rId3" imgW="1663560" imgH="660240" progId="Equation.DSMT4">
                  <p:embed/>
                </p:oleObj>
              </mc:Choice>
              <mc:Fallback>
                <p:oleObj name="Equation" r:id="rId3" imgW="166356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3237" y="2887663"/>
                        <a:ext cx="2332038" cy="925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2C907F0-43BC-40F4-9FC1-18F1C6E732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5868524"/>
              </p:ext>
            </p:extLst>
          </p:nvPr>
        </p:nvGraphicFramePr>
        <p:xfrm>
          <a:off x="3541714" y="2904707"/>
          <a:ext cx="205105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48" name="Equation" r:id="rId5" imgW="1460160" imgH="660240" progId="Equation.DSMT4">
                  <p:embed/>
                </p:oleObj>
              </mc:Choice>
              <mc:Fallback>
                <p:oleObj name="Equation" r:id="rId5" imgW="1460160" imgH="66024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7F706182-616C-4BC5-8124-F320D277E5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41714" y="2904707"/>
                        <a:ext cx="2051050" cy="92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A4C25A1-BCA3-4EFE-9B39-A82C4D70E3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2978417"/>
              </p:ext>
            </p:extLst>
          </p:nvPr>
        </p:nvGraphicFramePr>
        <p:xfrm>
          <a:off x="6599237" y="2913063"/>
          <a:ext cx="3013075" cy="155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49" name="Equation" r:id="rId7" imgW="2145960" imgH="1104840" progId="Equation.DSMT4">
                  <p:embed/>
                </p:oleObj>
              </mc:Choice>
              <mc:Fallback>
                <p:oleObj name="Equation" r:id="rId7" imgW="2145960" imgH="110484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72C907F0-43BC-40F4-9FC1-18F1C6E732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99237" y="2913063"/>
                        <a:ext cx="3013075" cy="1550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51">
            <a:extLst>
              <a:ext uri="{FF2B5EF4-FFF2-40B4-BE49-F238E27FC236}">
                <a16:creationId xmlns:a16="http://schemas.microsoft.com/office/drawing/2014/main" id="{D027D8F9-7A17-4C5E-B7B9-FEA17A0FF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237" y="31298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8493BB3-804D-4585-9E17-4AD85BC42D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3363152"/>
              </p:ext>
            </p:extLst>
          </p:nvPr>
        </p:nvGraphicFramePr>
        <p:xfrm>
          <a:off x="238950" y="496266"/>
          <a:ext cx="5857050" cy="1680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50" name="Bitmap Image" r:id="rId9" imgW="7193160" imgH="3893760" progId="Paint.Picture">
                  <p:embed/>
                </p:oleObj>
              </mc:Choice>
              <mc:Fallback>
                <p:oleObj name="Bitmap Image" r:id="rId9" imgW="7193160" imgH="3893760" progId="Paint.Picture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 l="1060" r="13982" b="55144"/>
                      <a:stretch>
                        <a:fillRect/>
                      </a:stretch>
                    </p:blipFill>
                    <p:spPr bwMode="auto">
                      <a:xfrm>
                        <a:off x="238950" y="496266"/>
                        <a:ext cx="5857050" cy="168040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B9990B21-C35E-416C-891A-288C1354E0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931071"/>
              </p:ext>
            </p:extLst>
          </p:nvPr>
        </p:nvGraphicFramePr>
        <p:xfrm>
          <a:off x="417855" y="4000071"/>
          <a:ext cx="1976437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51" name="Equation" r:id="rId11" imgW="1409400" imgH="393480" progId="Equation.DSMT4">
                  <p:embed/>
                </p:oleObj>
              </mc:Choice>
              <mc:Fallback>
                <p:oleObj name="Equation" r:id="rId11" imgW="1409400" imgH="3934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7F706182-616C-4BC5-8124-F320D277E5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17855" y="4000071"/>
                        <a:ext cx="1976437" cy="550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92DEFC30-FCC9-4316-B98E-71B0DB558D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4438936"/>
              </p:ext>
            </p:extLst>
          </p:nvPr>
        </p:nvGraphicFramePr>
        <p:xfrm>
          <a:off x="3475449" y="3888952"/>
          <a:ext cx="1836737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52" name="Equation" r:id="rId13" imgW="1307880" imgH="431640" progId="Equation.DSMT4">
                  <p:embed/>
                </p:oleObj>
              </mc:Choice>
              <mc:Fallback>
                <p:oleObj name="Equation" r:id="rId13" imgW="1307880" imgH="43164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72C907F0-43BC-40F4-9FC1-18F1C6E732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475449" y="3888952"/>
                        <a:ext cx="1836737" cy="604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A28F5CA-8A75-48E0-AD39-A47508E2AD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00252"/>
              </p:ext>
            </p:extLst>
          </p:nvPr>
        </p:nvGraphicFramePr>
        <p:xfrm>
          <a:off x="3475449" y="4550934"/>
          <a:ext cx="1730375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53" name="Equation" r:id="rId15" imgW="1231560" imgH="431640" progId="Equation.DSMT4">
                  <p:embed/>
                </p:oleObj>
              </mc:Choice>
              <mc:Fallback>
                <p:oleObj name="Equation" r:id="rId15" imgW="1231560" imgH="4316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92DEFC30-FCC9-4316-B98E-71B0DB558D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475449" y="4550934"/>
                        <a:ext cx="1730375" cy="604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262CD671-A568-4E52-8F39-C6C42CD779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7408009"/>
              </p:ext>
            </p:extLst>
          </p:nvPr>
        </p:nvGraphicFramePr>
        <p:xfrm>
          <a:off x="6572249" y="4511155"/>
          <a:ext cx="1533525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54" name="Equation" r:id="rId17" imgW="1091880" imgH="431640" progId="Equation.DSMT4">
                  <p:embed/>
                </p:oleObj>
              </mc:Choice>
              <mc:Fallback>
                <p:oleObj name="Equation" r:id="rId17" imgW="1091880" imgH="4316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EA4C25A1-BCA3-4EFE-9B39-A82C4D70E37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572249" y="4511155"/>
                        <a:ext cx="1533525" cy="60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56F28643-01F4-45A4-AF88-1C6F14A046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532860"/>
              </p:ext>
            </p:extLst>
          </p:nvPr>
        </p:nvGraphicFramePr>
        <p:xfrm>
          <a:off x="6572249" y="5164685"/>
          <a:ext cx="2817813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55" name="Equation" r:id="rId19" imgW="2006280" imgH="431640" progId="Equation.DSMT4">
                  <p:embed/>
                </p:oleObj>
              </mc:Choice>
              <mc:Fallback>
                <p:oleObj name="Equation" r:id="rId19" imgW="2006280" imgH="4316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EA4C25A1-BCA3-4EFE-9B39-A82C4D70E37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572249" y="5164685"/>
                        <a:ext cx="2817813" cy="60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DC324E0-E1E2-43C0-8268-1BD83194CF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3366230"/>
              </p:ext>
            </p:extLst>
          </p:nvPr>
        </p:nvGraphicFramePr>
        <p:xfrm>
          <a:off x="6572248" y="5849303"/>
          <a:ext cx="2980695" cy="584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56" name="Equation" r:id="rId21" imgW="2006280" imgH="393480" progId="Equation.DSMT4">
                  <p:embed/>
                </p:oleObj>
              </mc:Choice>
              <mc:Fallback>
                <p:oleObj name="Equation" r:id="rId21" imgW="20062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6572248" y="5849303"/>
                        <a:ext cx="2980695" cy="5848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94205B60-E1A8-4DDC-B60C-6DBE42E198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5302202"/>
              </p:ext>
            </p:extLst>
          </p:nvPr>
        </p:nvGraphicFramePr>
        <p:xfrm>
          <a:off x="417855" y="4736641"/>
          <a:ext cx="1976437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57" name="Equation" r:id="rId23" imgW="1409400" imgH="393480" progId="Equation.DSMT4">
                  <p:embed/>
                </p:oleObj>
              </mc:Choice>
              <mc:Fallback>
                <p:oleObj name="Equation" r:id="rId23" imgW="1409400" imgH="393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B9990B21-C35E-416C-891A-288C1354E0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417855" y="4736641"/>
                        <a:ext cx="1976437" cy="550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103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</TotalTime>
  <Words>414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MathType 6.0 Equation</vt:lpstr>
      <vt:lpstr>Equation</vt:lpstr>
      <vt:lpstr>Paintbrush Picture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Graphical description of wave</dc:title>
  <dc:creator>Andrew Douglas</dc:creator>
  <cp:lastModifiedBy>Andrew Douglas</cp:lastModifiedBy>
  <cp:revision>136</cp:revision>
  <dcterms:created xsi:type="dcterms:W3CDTF">2018-04-09T21:18:54Z</dcterms:created>
  <dcterms:modified xsi:type="dcterms:W3CDTF">2018-04-16T16:55:58Z</dcterms:modified>
</cp:coreProperties>
</file>